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6858000" cy="99075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747775"/>
          </p15:clr>
        </p15:guide>
        <p15:guide id="2" pos="216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162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42505" y="685800"/>
            <a:ext cx="237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de65579f96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05" y="685800"/>
            <a:ext cx="2374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2de65579f96_0_87:notes"/>
          <p:cNvSpPr txBox="1">
            <a:spLocks noGrp="1"/>
          </p:cNvSpPr>
          <p:nvPr>
            <p:ph type="body" idx="1"/>
          </p:nvPr>
        </p:nvSpPr>
        <p:spPr>
          <a:xfrm>
            <a:off x="685801" y="434340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5" name="Google Shape;145;g2de65579f96_0_87:notes"/>
          <p:cNvSpPr txBox="1">
            <a:spLocks noGrp="1"/>
          </p:cNvSpPr>
          <p:nvPr>
            <p:ph type="sldNum" idx="12"/>
          </p:nvPr>
        </p:nvSpPr>
        <p:spPr>
          <a:xfrm>
            <a:off x="3884613" y="868522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3781" y="1434170"/>
            <a:ext cx="6390300" cy="39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3775" y="5458976"/>
            <a:ext cx="6390300" cy="15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354343" y="8982098"/>
            <a:ext cx="411600" cy="7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33775" y="2130573"/>
            <a:ext cx="6390300" cy="378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33775" y="6071687"/>
            <a:ext cx="6390300" cy="25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354343" y="8982098"/>
            <a:ext cx="411600" cy="7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354343" y="8982098"/>
            <a:ext cx="411600" cy="7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Diseño personalizado">
  <p:cSld name="4_Diseño personalizad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33775" y="4142880"/>
            <a:ext cx="6390300" cy="162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354343" y="8982098"/>
            <a:ext cx="411600" cy="7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33775" y="857189"/>
            <a:ext cx="6390300" cy="110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33775" y="2219850"/>
            <a:ext cx="6390300" cy="6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354343" y="8982098"/>
            <a:ext cx="411600" cy="7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33775" y="857189"/>
            <a:ext cx="6390300" cy="110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33775" y="2219850"/>
            <a:ext cx="3000000" cy="6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624300" y="2219850"/>
            <a:ext cx="3000000" cy="6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354343" y="8982098"/>
            <a:ext cx="411600" cy="7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33775" y="857189"/>
            <a:ext cx="6390300" cy="110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354343" y="8982098"/>
            <a:ext cx="411600" cy="7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33775" y="1070174"/>
            <a:ext cx="2106000" cy="145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33775" y="2676591"/>
            <a:ext cx="2106000" cy="61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354343" y="8982098"/>
            <a:ext cx="411600" cy="7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67688" y="867061"/>
            <a:ext cx="4776000" cy="787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54343" y="8982098"/>
            <a:ext cx="411600" cy="7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241"/>
            <a:ext cx="3429000" cy="9907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99125" y="2375291"/>
            <a:ext cx="3033900" cy="28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99125" y="5399169"/>
            <a:ext cx="3033900" cy="237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704625" y="1394684"/>
            <a:ext cx="2877900" cy="711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354343" y="8982098"/>
            <a:ext cx="411600" cy="7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33775" y="8148761"/>
            <a:ext cx="4499100" cy="116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354343" y="8982098"/>
            <a:ext cx="411600" cy="7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857189"/>
            <a:ext cx="6390300" cy="11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219850"/>
            <a:ext cx="6390300" cy="65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54343" y="8982098"/>
            <a:ext cx="411600" cy="7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/>
          <p:nvPr/>
        </p:nvSpPr>
        <p:spPr>
          <a:xfrm>
            <a:off x="187900" y="87676"/>
            <a:ext cx="1164900" cy="67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6"/>
          <p:cNvSpPr/>
          <p:nvPr/>
        </p:nvSpPr>
        <p:spPr>
          <a:xfrm>
            <a:off x="2793000" y="899072"/>
            <a:ext cx="1424400" cy="7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6"/>
          <p:cNvSpPr/>
          <p:nvPr/>
        </p:nvSpPr>
        <p:spPr>
          <a:xfrm>
            <a:off x="255600" y="1184835"/>
            <a:ext cx="6214800" cy="672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i="1">
                <a:solidFill>
                  <a:schemeClr val="lt1"/>
                </a:solidFill>
              </a:rPr>
              <a:t>One sentence summarizing your product/service, value proposition, competitive advantage, etc.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0" name="Google Shape;150;p16"/>
          <p:cNvSpPr txBox="1"/>
          <p:nvPr/>
        </p:nvSpPr>
        <p:spPr>
          <a:xfrm>
            <a:off x="4008876" y="2556000"/>
            <a:ext cx="2692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</a:rPr>
              <a:t>Main Benefits or </a:t>
            </a:r>
            <a:endParaRPr sz="12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</a:rPr>
              <a:t>Differential Value.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6"/>
          <p:cNvSpPr txBox="1"/>
          <p:nvPr/>
        </p:nvSpPr>
        <p:spPr>
          <a:xfrm>
            <a:off x="726713" y="2591600"/>
            <a:ext cx="2576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</a:rPr>
              <a:t>Starting point/Context/etc.</a:t>
            </a:r>
            <a:endParaRPr sz="1200">
              <a:solidFill>
                <a:schemeClr val="lt1"/>
              </a:solidFill>
            </a:endParaRPr>
          </a:p>
        </p:txBody>
      </p:sp>
      <p:sp>
        <p:nvSpPr>
          <p:cNvPr id="152" name="Google Shape;152;p16"/>
          <p:cNvSpPr/>
          <p:nvPr/>
        </p:nvSpPr>
        <p:spPr>
          <a:xfrm>
            <a:off x="274500" y="7004320"/>
            <a:ext cx="6189000" cy="283500"/>
          </a:xfrm>
          <a:prstGeom prst="roundRect">
            <a:avLst>
              <a:gd name="adj" fmla="val 16667"/>
            </a:avLst>
          </a:prstGeom>
          <a:solidFill>
            <a:srgbClr val="86160E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Founding Team</a:t>
            </a: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6"/>
          <p:cNvSpPr txBox="1"/>
          <p:nvPr/>
        </p:nvSpPr>
        <p:spPr>
          <a:xfrm>
            <a:off x="289350" y="8241725"/>
            <a:ext cx="1333800" cy="6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Name Surname</a:t>
            </a:r>
            <a:endParaRPr sz="12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CEO &amp; 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Co-founder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1926425" y="8241725"/>
            <a:ext cx="1424400" cy="6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Name Surname</a:t>
            </a:r>
            <a:endParaRPr sz="12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CTO &amp; 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Co-founder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6"/>
          <p:cNvSpPr txBox="1"/>
          <p:nvPr/>
        </p:nvSpPr>
        <p:spPr>
          <a:xfrm>
            <a:off x="3720493" y="8241725"/>
            <a:ext cx="1275900" cy="6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Name Surname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CMO &amp; </a:t>
            </a:r>
            <a:r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Co-founder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6" name="Google Shape;156;p16"/>
          <p:cNvGrpSpPr/>
          <p:nvPr/>
        </p:nvGrpSpPr>
        <p:grpSpPr>
          <a:xfrm>
            <a:off x="2621546" y="142252"/>
            <a:ext cx="3983273" cy="736139"/>
            <a:chOff x="2792996" y="142252"/>
            <a:chExt cx="3983273" cy="736139"/>
          </a:xfrm>
        </p:grpSpPr>
        <p:sp>
          <p:nvSpPr>
            <p:cNvPr id="157" name="Google Shape;157;p16"/>
            <p:cNvSpPr/>
            <p:nvPr/>
          </p:nvSpPr>
          <p:spPr>
            <a:xfrm>
              <a:off x="2792996" y="601491"/>
              <a:ext cx="1424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Industry</a:t>
              </a:r>
              <a:endPara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6"/>
            <p:cNvSpPr/>
            <p:nvPr/>
          </p:nvSpPr>
          <p:spPr>
            <a:xfrm>
              <a:off x="4086489" y="601491"/>
              <a:ext cx="1424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Stage</a:t>
              </a:r>
              <a:endPara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5351869" y="601491"/>
              <a:ext cx="14244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People</a:t>
              </a:r>
              <a:endPara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5472464" y="142252"/>
              <a:ext cx="1183200" cy="400200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>
                  <a:solidFill>
                    <a:schemeClr val="lt1"/>
                  </a:solidFill>
                </a:rPr>
                <a:t>#Employees</a:t>
              </a:r>
              <a:endPara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6"/>
            <p:cNvSpPr/>
            <p:nvPr/>
          </p:nvSpPr>
          <p:spPr>
            <a:xfrm>
              <a:off x="2913601" y="142252"/>
              <a:ext cx="1183200" cy="400200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>
                  <a:solidFill>
                    <a:schemeClr val="lt1"/>
                  </a:solidFill>
                </a:rPr>
                <a:t>XXXXX</a:t>
              </a:r>
              <a:endPara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6"/>
            <p:cNvSpPr/>
            <p:nvPr/>
          </p:nvSpPr>
          <p:spPr>
            <a:xfrm>
              <a:off x="4195901" y="142252"/>
              <a:ext cx="1183200" cy="400200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>
                  <a:solidFill>
                    <a:schemeClr val="lt1"/>
                  </a:solidFill>
                </a:rPr>
                <a:t>Pre-seed</a:t>
              </a:r>
              <a:endParaRPr sz="1200" b="1">
                <a:solidFill>
                  <a:schemeClr val="lt1"/>
                </a:solidFill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>
                  <a:solidFill>
                    <a:schemeClr val="lt1"/>
                  </a:solidFill>
                </a:rPr>
                <a:t>/Seed, etc.</a:t>
              </a:r>
              <a:endParaRPr sz="1200" b="1">
                <a:solidFill>
                  <a:schemeClr val="lt1"/>
                </a:solidFill>
              </a:endParaRPr>
            </a:p>
          </p:txBody>
        </p:sp>
      </p:grpSp>
      <p:sp>
        <p:nvSpPr>
          <p:cNvPr id="163" name="Google Shape;163;p16"/>
          <p:cNvSpPr/>
          <p:nvPr/>
        </p:nvSpPr>
        <p:spPr>
          <a:xfrm>
            <a:off x="255600" y="2019375"/>
            <a:ext cx="1325100" cy="3993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6"/>
          <p:cNvSpPr/>
          <p:nvPr/>
        </p:nvSpPr>
        <p:spPr>
          <a:xfrm>
            <a:off x="3645900" y="2021138"/>
            <a:ext cx="1325100" cy="3993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6"/>
          <p:cNvSpPr/>
          <p:nvPr/>
        </p:nvSpPr>
        <p:spPr>
          <a:xfrm>
            <a:off x="255600" y="4159017"/>
            <a:ext cx="1325100" cy="3993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Market Size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6"/>
          <p:cNvSpPr/>
          <p:nvPr/>
        </p:nvSpPr>
        <p:spPr>
          <a:xfrm>
            <a:off x="3645900" y="4165931"/>
            <a:ext cx="1325100" cy="3993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Milestones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6"/>
          <p:cNvSpPr/>
          <p:nvPr/>
        </p:nvSpPr>
        <p:spPr>
          <a:xfrm>
            <a:off x="3720500" y="4756549"/>
            <a:ext cx="1037400" cy="941400"/>
          </a:xfrm>
          <a:prstGeom prst="ellipse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x4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FF0000"/>
                </a:solidFill>
              </a:rPr>
              <a:t>Revenue YoY</a:t>
            </a:r>
            <a:endParaRPr sz="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6"/>
          <p:cNvSpPr/>
          <p:nvPr/>
        </p:nvSpPr>
        <p:spPr>
          <a:xfrm>
            <a:off x="5371175" y="4765550"/>
            <a:ext cx="1037400" cy="923400"/>
          </a:xfrm>
          <a:prstGeom prst="ellipse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0000"/>
                </a:solidFill>
              </a:rPr>
              <a:t>XX+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FF0000"/>
                </a:solidFill>
              </a:rPr>
              <a:t>Users</a:t>
            </a:r>
            <a:endParaRPr sz="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4545850" y="5592249"/>
            <a:ext cx="1037400" cy="941400"/>
          </a:xfrm>
          <a:prstGeom prst="ellipse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0000"/>
                </a:solidFill>
              </a:rPr>
              <a:t>XX</a:t>
            </a:r>
            <a:r>
              <a:rPr lang="en" sz="1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%</a:t>
            </a:r>
            <a:endParaRPr sz="16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0000"/>
                </a:solidFill>
              </a:rPr>
              <a:t>Savings</a:t>
            </a:r>
            <a:endParaRPr sz="1000" b="1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FF0000"/>
              </a:solidFill>
            </a:endParaRPr>
          </a:p>
        </p:txBody>
      </p:sp>
      <p:pic>
        <p:nvPicPr>
          <p:cNvPr id="170" name="Google Shape;17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79406" y="9018399"/>
            <a:ext cx="1578535" cy="888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6" descr="Distribution 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47879" y="3203850"/>
            <a:ext cx="359986" cy="359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6" descr="Automation 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47879" y="2626996"/>
            <a:ext cx="359986" cy="359986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6"/>
          <p:cNvSpPr txBox="1"/>
          <p:nvPr/>
        </p:nvSpPr>
        <p:spPr>
          <a:xfrm>
            <a:off x="251652" y="142250"/>
            <a:ext cx="1037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[</a:t>
            </a:r>
            <a:r>
              <a:rPr lang="en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Startup </a:t>
            </a:r>
            <a:r>
              <a:rPr lang="en" sz="1600" b="1">
                <a:solidFill>
                  <a:schemeClr val="dk1"/>
                </a:solidFill>
              </a:rPr>
              <a:t>Logo</a:t>
            </a:r>
            <a:r>
              <a:rPr lang="en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p16" descr="Calculator 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10345" y="3070752"/>
            <a:ext cx="3600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6"/>
          <p:cNvSpPr txBox="1"/>
          <p:nvPr/>
        </p:nvSpPr>
        <p:spPr>
          <a:xfrm>
            <a:off x="726725" y="3013963"/>
            <a:ext cx="1973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</a:rPr>
              <a:t>Problem explanation:</a:t>
            </a:r>
            <a:endParaRPr sz="12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</a:rPr>
              <a:t>“</a:t>
            </a:r>
            <a:r>
              <a:rPr lang="en" sz="1200" b="1">
                <a:solidFill>
                  <a:schemeClr val="lt1"/>
                </a:solidFill>
              </a:rPr>
              <a:t>XX%</a:t>
            </a:r>
            <a:r>
              <a:rPr lang="en" sz="1200">
                <a:solidFill>
                  <a:schemeClr val="lt1"/>
                </a:solidFill>
              </a:rPr>
              <a:t> of xxxxx is </a:t>
            </a:r>
            <a:r>
              <a:rPr lang="en" sz="1200" b="1">
                <a:solidFill>
                  <a:schemeClr val="lt1"/>
                </a:solidFill>
              </a:rPr>
              <a:t>wasted</a:t>
            </a:r>
            <a:r>
              <a:rPr lang="en" sz="1200">
                <a:solidFill>
                  <a:schemeClr val="lt1"/>
                </a:solidFill>
              </a:rPr>
              <a:t>” “xxx problem is increasing XX%”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176" name="Google Shape;176;p16" descr="Distribution 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0354" y="2564725"/>
            <a:ext cx="359986" cy="359986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6"/>
          <p:cNvSpPr txBox="1"/>
          <p:nvPr/>
        </p:nvSpPr>
        <p:spPr>
          <a:xfrm>
            <a:off x="4007875" y="3230275"/>
            <a:ext cx="2576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</a:rPr>
              <a:t>Briefly </a:t>
            </a:r>
            <a:r>
              <a:rPr lang="en" sz="1200" b="1">
                <a:solidFill>
                  <a:schemeClr val="lt1"/>
                </a:solidFill>
              </a:rPr>
              <a:t>description of the product.</a:t>
            </a:r>
            <a:endParaRPr sz="1200" b="1" i="0" u="none" strike="noStrike" cap="none">
              <a:solidFill>
                <a:schemeClr val="lt1"/>
              </a:solidFill>
            </a:endParaRPr>
          </a:p>
        </p:txBody>
      </p:sp>
      <p:sp>
        <p:nvSpPr>
          <p:cNvPr id="178" name="Google Shape;178;p16"/>
          <p:cNvSpPr txBox="1"/>
          <p:nvPr/>
        </p:nvSpPr>
        <p:spPr>
          <a:xfrm>
            <a:off x="5366068" y="8308400"/>
            <a:ext cx="1275900" cy="6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Name Surname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Advisor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6"/>
          <p:cNvSpPr/>
          <p:nvPr/>
        </p:nvSpPr>
        <p:spPr>
          <a:xfrm>
            <a:off x="518100" y="7458719"/>
            <a:ext cx="876300" cy="783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Photo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6"/>
          <p:cNvSpPr/>
          <p:nvPr/>
        </p:nvSpPr>
        <p:spPr>
          <a:xfrm>
            <a:off x="2200475" y="7458719"/>
            <a:ext cx="876300" cy="783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Photo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6"/>
          <p:cNvSpPr/>
          <p:nvPr/>
        </p:nvSpPr>
        <p:spPr>
          <a:xfrm>
            <a:off x="3920300" y="7493794"/>
            <a:ext cx="876300" cy="783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Photo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6"/>
          <p:cNvSpPr/>
          <p:nvPr/>
        </p:nvSpPr>
        <p:spPr>
          <a:xfrm>
            <a:off x="5565875" y="7525394"/>
            <a:ext cx="876300" cy="783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Photo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6"/>
          <p:cNvSpPr/>
          <p:nvPr/>
        </p:nvSpPr>
        <p:spPr>
          <a:xfrm>
            <a:off x="297000" y="4820192"/>
            <a:ext cx="1763400" cy="1508400"/>
          </a:xfrm>
          <a:prstGeom prst="ellipse">
            <a:avLst/>
          </a:prstGeom>
          <a:solidFill>
            <a:srgbClr val="98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6"/>
          <p:cNvSpPr/>
          <p:nvPr/>
        </p:nvSpPr>
        <p:spPr>
          <a:xfrm>
            <a:off x="511768" y="5172295"/>
            <a:ext cx="1333800" cy="1155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6"/>
          <p:cNvSpPr/>
          <p:nvPr/>
        </p:nvSpPr>
        <p:spPr>
          <a:xfrm>
            <a:off x="690608" y="5499711"/>
            <a:ext cx="975900" cy="8286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6"/>
          <p:cNvSpPr txBox="1"/>
          <p:nvPr/>
        </p:nvSpPr>
        <p:spPr>
          <a:xfrm>
            <a:off x="740550" y="4847770"/>
            <a:ext cx="876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6"/>
          <p:cNvSpPr txBox="1"/>
          <p:nvPr/>
        </p:nvSpPr>
        <p:spPr>
          <a:xfrm>
            <a:off x="740400" y="5191287"/>
            <a:ext cx="876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6"/>
          <p:cNvSpPr txBox="1"/>
          <p:nvPr/>
        </p:nvSpPr>
        <p:spPr>
          <a:xfrm>
            <a:off x="740550" y="5506625"/>
            <a:ext cx="876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16"/>
          <p:cNvSpPr txBox="1"/>
          <p:nvPr/>
        </p:nvSpPr>
        <p:spPr>
          <a:xfrm>
            <a:off x="2144652" y="4898680"/>
            <a:ext cx="10977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en" sz="1200">
                <a:solidFill>
                  <a:schemeClr val="lt1"/>
                </a:solidFill>
              </a:rPr>
              <a:t>CAGR.</a:t>
            </a:r>
            <a:endParaRPr sz="1200">
              <a:solidFill>
                <a:schemeClr val="lt1"/>
              </a:solidFill>
            </a:endParaRPr>
          </a:p>
          <a:p>
            <a:pPr marL="1714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" sz="1200">
                <a:solidFill>
                  <a:schemeClr val="lt1"/>
                </a:solidFill>
              </a:rPr>
              <a:t>5-10 year Forecast.</a:t>
            </a:r>
            <a:endParaRPr sz="1200">
              <a:solidFill>
                <a:schemeClr val="lt1"/>
              </a:solidFill>
            </a:endParaRPr>
          </a:p>
          <a:p>
            <a:pPr marL="1714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" sz="1200">
                <a:solidFill>
                  <a:schemeClr val="lt1"/>
                </a:solidFill>
              </a:rPr>
              <a:t>Target Market.</a:t>
            </a:r>
            <a:endParaRPr sz="1200">
              <a:solidFill>
                <a:schemeClr val="lt1"/>
              </a:solidFill>
            </a:endParaRPr>
          </a:p>
          <a:p>
            <a:pPr marL="1714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" sz="1200">
                <a:solidFill>
                  <a:schemeClr val="lt1"/>
                </a:solidFill>
              </a:rPr>
              <a:t>How this market will grow?</a:t>
            </a:r>
            <a:endParaRPr sz="1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 Ortiz Delrio</dc:creator>
  <cp:lastModifiedBy>Jesús Ortiz Delrio (ES)</cp:lastModifiedBy>
  <cp:revision>1</cp:revision>
  <dcterms:modified xsi:type="dcterms:W3CDTF">2024-05-21T15:38:11Z</dcterms:modified>
</cp:coreProperties>
</file>